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20"/>
  </p:notesMasterIdLst>
  <p:sldIdLst>
    <p:sldId id="259" r:id="rId2"/>
    <p:sldId id="300" r:id="rId3"/>
    <p:sldId id="303" r:id="rId4"/>
    <p:sldId id="304" r:id="rId5"/>
    <p:sldId id="308" r:id="rId6"/>
    <p:sldId id="294" r:id="rId7"/>
    <p:sldId id="306" r:id="rId8"/>
    <p:sldId id="307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293" r:id="rId18"/>
    <p:sldId id="305" r:id="rId19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淡色スタイル 3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217" autoAdjust="0"/>
  </p:normalViewPr>
  <p:slideViewPr>
    <p:cSldViewPr snapToGrid="0">
      <p:cViewPr varScale="1">
        <p:scale>
          <a:sx n="60" d="100"/>
          <a:sy n="60" d="100"/>
        </p:scale>
        <p:origin x="1444" y="56"/>
      </p:cViewPr>
      <p:guideLst/>
    </p:cSldViewPr>
  </p:slideViewPr>
  <p:notesTextViewPr>
    <p:cViewPr>
      <p:scale>
        <a:sx n="1" d="1"/>
        <a:sy n="1" d="1"/>
      </p:scale>
      <p:origin x="0" y="-32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g>
</file>

<file path=ppt/media/image13.jpeg>
</file>

<file path=ppt/media/image14.PNG>
</file>

<file path=ppt/media/image15.PNG>
</file>

<file path=ppt/media/image16.PN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F5638-AEBD-4CE2-B404-08E196469EE4}" type="datetimeFigureOut">
              <a:rPr kumimoji="1" lang="ja-JP" altLang="en-US" smtClean="0"/>
              <a:t>2019/3/10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DA321B-99E4-4B4B-AFD0-A40F4759B4C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5059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fusion360</a:t>
            </a:r>
            <a:r>
              <a:rPr kumimoji="1" lang="ja-JP" altLang="en-US" dirty="0" smtClean="0"/>
              <a:t>のコマンドリスト</a:t>
            </a:r>
            <a:endParaRPr kumimoji="1" lang="en-US" altLang="ja-JP" dirty="0" smtClean="0"/>
          </a:p>
          <a:p>
            <a:r>
              <a:rPr kumimoji="1" lang="en-US" altLang="ja-JP" dirty="0" smtClean="0"/>
              <a:t>https://fusion360.3dworks.co.jp/reference/model/construction/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86203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76348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482664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アセンブリの方法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http://home3ddo.blog.jp/fusion360-assembly-method</a:t>
            </a:r>
            <a:endParaRPr kumimoji="1" lang="ja-JP" altLang="en-US" dirty="0" smtClean="0"/>
          </a:p>
          <a:p>
            <a:r>
              <a:rPr kumimoji="1" lang="ja-JP" altLang="en-US" dirty="0" smtClean="0"/>
              <a:t>アセンブリの基本操作</a:t>
            </a:r>
            <a:endParaRPr kumimoji="1" lang="en-US" altLang="ja-JP" dirty="0" smtClean="0"/>
          </a:p>
          <a:p>
            <a:r>
              <a:rPr kumimoji="1" lang="en-US" altLang="ja-JP" dirty="0" smtClean="0"/>
              <a:t>http://home3ddo.blog.jp/fusion360-assembly-basic01</a:t>
            </a:r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https://makerslove.com/14415.html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7223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アセンブリの方法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http://home3ddo.blog.jp/fusion360-assembly-method</a:t>
            </a:r>
            <a:endParaRPr kumimoji="1" lang="ja-JP" altLang="en-US" dirty="0" smtClean="0"/>
          </a:p>
          <a:p>
            <a:r>
              <a:rPr kumimoji="1" lang="ja-JP" altLang="en-US" dirty="0" smtClean="0"/>
              <a:t>アセンブリの基本操作</a:t>
            </a:r>
            <a:endParaRPr kumimoji="1" lang="en-US" altLang="ja-JP" dirty="0" smtClean="0"/>
          </a:p>
          <a:p>
            <a:r>
              <a:rPr kumimoji="1" lang="en-US" altLang="ja-JP" dirty="0" smtClean="0"/>
              <a:t>http://home3ddo.blog.jp/fusion360-assembly-basic01</a:t>
            </a:r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https://makerslove.com/14415.html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5152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アセンブリの方法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http://home3ddo.blog.jp/fusion360-assembly-method</a:t>
            </a:r>
            <a:endParaRPr kumimoji="1" lang="ja-JP" altLang="en-US" dirty="0" smtClean="0"/>
          </a:p>
          <a:p>
            <a:r>
              <a:rPr kumimoji="1" lang="ja-JP" altLang="en-US" dirty="0" smtClean="0"/>
              <a:t>アセンブリの基本操作</a:t>
            </a:r>
            <a:endParaRPr kumimoji="1" lang="en-US" altLang="ja-JP" dirty="0" smtClean="0"/>
          </a:p>
          <a:p>
            <a:r>
              <a:rPr kumimoji="1" lang="en-US" altLang="ja-JP" dirty="0" smtClean="0"/>
              <a:t>http://home3ddo.blog.jp/fusion360-assembly-basic01</a:t>
            </a:r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https://makerslove.com/14415.html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87687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アセンブリの方法</a:t>
            </a:r>
            <a:endParaRPr kumimoji="1" lang="en-US" altLang="ja-JP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smtClean="0"/>
              <a:t>http://home3ddo.blog.jp/fusion360-assembly-method</a:t>
            </a:r>
            <a:endParaRPr kumimoji="1" lang="ja-JP" altLang="en-US" dirty="0" smtClean="0"/>
          </a:p>
          <a:p>
            <a:r>
              <a:rPr kumimoji="1" lang="ja-JP" altLang="en-US" dirty="0" smtClean="0"/>
              <a:t>アセンブリの基本操作</a:t>
            </a:r>
            <a:endParaRPr kumimoji="1" lang="en-US" altLang="ja-JP" dirty="0" smtClean="0"/>
          </a:p>
          <a:p>
            <a:r>
              <a:rPr kumimoji="1" lang="en-US" altLang="ja-JP" dirty="0" smtClean="0"/>
              <a:t>http://home3ddo.blog.jp/fusion360-assembly-basic01</a:t>
            </a:r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https://makerslove.com/14415.html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97188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練習の課題なので具体的な固定方法などは考えないものとする。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79810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【</a:t>
            </a:r>
            <a:r>
              <a:rPr kumimoji="1" lang="ja-JP" altLang="en-US" dirty="0" smtClean="0"/>
              <a:t>解答</a:t>
            </a:r>
            <a:r>
              <a:rPr kumimoji="1" lang="en-US" altLang="ja-JP" dirty="0" smtClean="0"/>
              <a:t>】</a:t>
            </a:r>
          </a:p>
          <a:p>
            <a:r>
              <a:rPr kumimoji="1" lang="ja-JP" altLang="en-US" dirty="0" smtClean="0"/>
              <a:t>長方形をスケッチ→押し出し→構築→シェル→もう一つ同じものを作る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シェルをする際、先ほど作ったボディが邪魔して選択できなかったので、断面解析を使用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→コンポーネント→外観で着色→アセンブリのジョイント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回転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→ジョイント右クリックして制限決め→下のコンポーネントを固定→</a:t>
            </a:r>
            <a:r>
              <a:rPr kumimoji="1" lang="ja-JP" altLang="en-US" dirty="0" smtClean="0"/>
              <a:t>完成</a:t>
            </a:r>
            <a:endParaRPr kumimoji="1" lang="en-US" altLang="ja-JP" dirty="0" smtClean="0"/>
          </a:p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やり方は様々ある。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シェルではなく、スケッチ・押し出ししてからスケッチ・押し出しでもできる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断面解析ではなく非表示に</a:t>
            </a:r>
            <a:r>
              <a:rPr kumimoji="1" lang="ja-JP" altLang="en-US" dirty="0" smtClean="0"/>
              <a:t>させる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smtClean="0"/>
              <a:t>ここで断面解析を説明する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7250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スケッチの中にあるツールを軽く説明。</a:t>
            </a:r>
            <a:endParaRPr kumimoji="1" lang="en-US" altLang="ja-JP" dirty="0" smtClean="0"/>
          </a:p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例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線分は一直線の線を書く。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スケッチ→線分、長方形、円、円弧、ポリゴン、楕円、スロット、スプライン、円錐曲線、点、テキスト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　　　　　フィレット、トリム、延長、破断、スケッチの尺度、オフセット、ミラー、円形状パターン、短形状パターン、プロジェクト</a:t>
            </a:r>
            <a:endParaRPr kumimoji="1" lang="en-US" altLang="ja-JP" dirty="0" smtClean="0"/>
          </a:p>
          <a:p>
            <a:r>
              <a:rPr kumimoji="1" lang="ja-JP" altLang="en-US" dirty="0" smtClean="0"/>
              <a:t>　　　　　　スケッチ寸法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可能な限りツールについて説明する</a:t>
            </a:r>
            <a:endParaRPr kumimoji="1" lang="en-US" altLang="ja-JP" dirty="0" smtClean="0"/>
          </a:p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演習でやってもらうので説明を端折っても大丈夫</a:t>
            </a:r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8614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作成の中にあるツールを軽く説明する。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可能な限り</a:t>
            </a:r>
            <a:r>
              <a:rPr kumimoji="1" lang="en-US" altLang="ja-JP" dirty="0" smtClean="0"/>
              <a:t>)</a:t>
            </a:r>
          </a:p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例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押し出しはスケッチしたものに高さを加える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作成→新規コンポーネント、派生、押し出し、回転、スイープ、ロフト、リブ、ウェブ、穴、ねじ、直方体、円柱、球、トーラス、コイル、パイプ、パターン、ミラー、厚み、境界塗り潰し、フォームを作成、基準フューチャを作成、メッシュを作成、</a:t>
            </a:r>
            <a:r>
              <a:rPr kumimoji="1" lang="en-US" altLang="ja-JP" dirty="0" smtClean="0"/>
              <a:t>PCB</a:t>
            </a:r>
            <a:r>
              <a:rPr kumimoji="1" lang="ja-JP" altLang="en-US" dirty="0" smtClean="0"/>
              <a:t>を作成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可能な限りツールについて説明する</a:t>
            </a:r>
            <a:endParaRPr kumimoji="1" lang="en-US" altLang="ja-JP" dirty="0" smtClean="0"/>
          </a:p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演習でやってもらうので説明を端折っても大丈夫</a:t>
            </a:r>
            <a:endParaRPr kumimoji="1" lang="en-US" altLang="ja-JP" dirty="0" smtClean="0"/>
          </a:p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39744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修正の中にあるツールを軽く説明する。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可能な限り</a:t>
            </a:r>
            <a:r>
              <a:rPr kumimoji="1" lang="en-US" altLang="ja-JP" dirty="0" smtClean="0"/>
              <a:t>)</a:t>
            </a:r>
          </a:p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例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面取りは角を取る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修正→プレス</a:t>
            </a:r>
            <a:r>
              <a:rPr kumimoji="1" lang="en-US" altLang="ja-JP" dirty="0" smtClean="0"/>
              <a:t>/</a:t>
            </a:r>
            <a:r>
              <a:rPr kumimoji="1" lang="ja-JP" altLang="en-US" dirty="0" smtClean="0"/>
              <a:t>プル、フィレット、面取り、シェル、勾配、尺度、結合、面を置換、面を分割、ボディを分解、シェルを分解、移動</a:t>
            </a:r>
            <a:r>
              <a:rPr kumimoji="1" lang="en-US" altLang="ja-JP" dirty="0" smtClean="0"/>
              <a:t>/</a:t>
            </a:r>
            <a:r>
              <a:rPr kumimoji="1" lang="ja-JP" altLang="en-US" dirty="0" smtClean="0"/>
              <a:t>コピー、位置合わせ、物理マテリアル、外観、マテリアル管理、削除、すべて計算、パラメータ変更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可能な限りツールについて説明する</a:t>
            </a:r>
            <a:endParaRPr kumimoji="1" lang="en-US" altLang="ja-JP" dirty="0" smtClean="0"/>
          </a:p>
          <a:p>
            <a:r>
              <a:rPr kumimoji="1" lang="en-US" altLang="ja-JP" dirty="0" smtClean="0"/>
              <a:t>※</a:t>
            </a:r>
            <a:r>
              <a:rPr kumimoji="1" lang="ja-JP" altLang="en-US" dirty="0" smtClean="0"/>
              <a:t>演習でやってもらうので説明を端折っても大丈夫</a:t>
            </a:r>
            <a:endParaRPr kumimoji="1" lang="en-US" altLang="ja-JP" dirty="0" smtClean="0"/>
          </a:p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2436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コンポーネントとは</a:t>
            </a:r>
            <a:endParaRPr kumimoji="1" lang="en-US" altLang="ja-JP" dirty="0" smtClean="0"/>
          </a:p>
          <a:p>
            <a:r>
              <a:rPr kumimoji="1" lang="en-US" altLang="ja-JP" dirty="0" smtClean="0"/>
              <a:t>http://fusion360.info/component/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9817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パターン⑴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73563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パターン⑵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9426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構築の参考</a:t>
            </a:r>
            <a:r>
              <a:rPr kumimoji="1" lang="en-US" altLang="ja-JP" dirty="0" smtClean="0"/>
              <a:t>URL</a:t>
            </a:r>
          </a:p>
          <a:p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en-US" altLang="ja-JP" dirty="0" smtClean="0"/>
              <a:t>https://makerslove.com/19710.html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8798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DA321B-99E4-4B4B-AFD0-A40F4759B4CC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8038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直線コネクタ 8"/>
          <p:cNvCxnSpPr/>
          <p:nvPr/>
        </p:nvCxnSpPr>
        <p:spPr>
          <a:xfrm>
            <a:off x="755576" y="3284984"/>
            <a:ext cx="7632848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55481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2438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1079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922114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268760"/>
            <a:ext cx="8229600" cy="4525963"/>
          </a:xfrm>
        </p:spPr>
        <p:txBody>
          <a:bodyPr/>
          <a:lstStyle>
            <a:lvl1pPr>
              <a:defRPr sz="2400" b="1"/>
            </a:lvl1pPr>
            <a:lvl2pPr>
              <a:defRPr sz="2200" b="1"/>
            </a:lvl2pPr>
            <a:lvl3pPr>
              <a:defRPr sz="2000" b="1"/>
            </a:lvl3pPr>
            <a:lvl4pPr>
              <a:defRPr b="1"/>
            </a:lvl4pPr>
            <a:lvl5pPr>
              <a:defRPr b="1"/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59993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1512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1120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7976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0366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752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2987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 smtClean="0"/>
              <a:t>図を追加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2292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1925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pic>
        <p:nvPicPr>
          <p:cNvPr id="7" name="Picture 1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70" y="6309320"/>
            <a:ext cx="8700810" cy="430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459556" y="6309320"/>
            <a:ext cx="4329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8771DD-1C36-4C0E-8F46-8E8365032EC7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9" name="図 8"/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001" b="28400"/>
          <a:stretch/>
        </p:blipFill>
        <p:spPr>
          <a:xfrm>
            <a:off x="6372200" y="6057861"/>
            <a:ext cx="2087356" cy="61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444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958975"/>
            <a:ext cx="7772400" cy="1470025"/>
          </a:xfrm>
        </p:spPr>
        <p:txBody>
          <a:bodyPr/>
          <a:lstStyle/>
          <a:p>
            <a:r>
              <a:rPr lang="en-US" altLang="ja-JP" dirty="0"/>
              <a:t>Fusion360</a:t>
            </a:r>
            <a:r>
              <a:rPr lang="ja-JP" altLang="en-US" dirty="0" smtClean="0"/>
              <a:t>使い方⑶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4575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89" y="1604415"/>
            <a:ext cx="7761767" cy="4442243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3880883" y="1955749"/>
            <a:ext cx="799039" cy="50656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stCxn id="4" idx="0"/>
            <a:endCxn id="16" idx="1"/>
          </p:cNvCxnSpPr>
          <p:nvPr/>
        </p:nvCxnSpPr>
        <p:spPr>
          <a:xfrm flipV="1">
            <a:off x="4280403" y="1103696"/>
            <a:ext cx="582765" cy="85205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ja-JP" dirty="0" smtClean="0"/>
              <a:t>3. </a:t>
            </a:r>
            <a:r>
              <a:rPr kumimoji="1" lang="ja-JP" altLang="en-US" dirty="0" smtClean="0"/>
              <a:t>構築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 </a:t>
            </a:r>
            <a:r>
              <a:rPr lang="en-US" altLang="ja-JP" dirty="0" smtClean="0"/>
              <a:t>3-2 </a:t>
            </a:r>
            <a:r>
              <a:rPr lang="ja-JP" altLang="en-US" dirty="0" smtClean="0"/>
              <a:t>オフセット平面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4863168" y="797857"/>
            <a:ext cx="3596388" cy="6116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863168" y="906810"/>
            <a:ext cx="381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構築の中のオフセット平面を押す</a:t>
            </a:r>
            <a:endParaRPr kumimoji="1" lang="en-US" altLang="ja-JP" sz="2000" dirty="0" smtClean="0"/>
          </a:p>
        </p:txBody>
      </p:sp>
      <p:cxnSp>
        <p:nvCxnSpPr>
          <p:cNvPr id="12" name="直線コネクタ 11"/>
          <p:cNvCxnSpPr>
            <a:stCxn id="9" idx="0"/>
          </p:cNvCxnSpPr>
          <p:nvPr/>
        </p:nvCxnSpPr>
        <p:spPr>
          <a:xfrm flipV="1">
            <a:off x="2073349" y="4157333"/>
            <a:ext cx="2498436" cy="54087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図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6419" y="4698211"/>
            <a:ext cx="1913860" cy="634039"/>
          </a:xfrm>
          <a:prstGeom prst="rect">
            <a:avLst/>
          </a:prstGeom>
        </p:spPr>
      </p:pic>
      <p:sp>
        <p:nvSpPr>
          <p:cNvPr id="20" name="テキスト ボックス 19"/>
          <p:cNvSpPr txBox="1"/>
          <p:nvPr/>
        </p:nvSpPr>
        <p:spPr>
          <a:xfrm>
            <a:off x="1219485" y="4773765"/>
            <a:ext cx="1810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面をクリック</a:t>
            </a:r>
            <a:endParaRPr kumimoji="1" lang="en-US" altLang="ja-JP" sz="2000" dirty="0" smtClean="0"/>
          </a:p>
        </p:txBody>
      </p:sp>
      <p:sp>
        <p:nvSpPr>
          <p:cNvPr id="25" name="角丸四角形 24"/>
          <p:cNvSpPr/>
          <p:nvPr/>
        </p:nvSpPr>
        <p:spPr>
          <a:xfrm>
            <a:off x="5256027" y="2250616"/>
            <a:ext cx="2994838" cy="143888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/>
          <p:cNvCxnSpPr>
            <a:stCxn id="30" idx="0"/>
            <a:endCxn id="25" idx="2"/>
          </p:cNvCxnSpPr>
          <p:nvPr/>
        </p:nvCxnSpPr>
        <p:spPr>
          <a:xfrm flipV="1">
            <a:off x="6689651" y="3689498"/>
            <a:ext cx="63795" cy="100871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/>
          <p:cNvSpPr/>
          <p:nvPr/>
        </p:nvSpPr>
        <p:spPr>
          <a:xfrm>
            <a:off x="5256027" y="4698210"/>
            <a:ext cx="2867248" cy="6340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5502728" y="4803995"/>
            <a:ext cx="2748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良ければ</a:t>
            </a:r>
            <a:r>
              <a:rPr kumimoji="1" lang="en-US" altLang="ja-JP" sz="2000" dirty="0" smtClean="0"/>
              <a:t>OK</a:t>
            </a:r>
            <a:r>
              <a:rPr kumimoji="1" lang="ja-JP" altLang="en-US" sz="2000" dirty="0" smtClean="0"/>
              <a:t>を押す</a:t>
            </a:r>
            <a:endParaRPr kumimoji="1" lang="en-US" altLang="ja-JP" sz="2000" dirty="0" smtClean="0"/>
          </a:p>
        </p:txBody>
      </p:sp>
    </p:spTree>
    <p:extLst>
      <p:ext uri="{BB962C8B-B14F-4D97-AF65-F5344CB8AC3E}">
        <p14:creationId xmlns:p14="http://schemas.microsoft.com/office/powerpoint/2010/main" val="228961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18" y="1712002"/>
            <a:ext cx="7410893" cy="4227068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3148013" y="2046500"/>
            <a:ext cx="799039" cy="50656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stCxn id="4" idx="3"/>
            <a:endCxn id="16" idx="1"/>
          </p:cNvCxnSpPr>
          <p:nvPr/>
        </p:nvCxnSpPr>
        <p:spPr>
          <a:xfrm flipV="1">
            <a:off x="3947052" y="1103696"/>
            <a:ext cx="916116" cy="119608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ja-JP" dirty="0" smtClean="0"/>
              <a:t>3. </a:t>
            </a:r>
            <a:r>
              <a:rPr kumimoji="1" lang="ja-JP" altLang="en-US" dirty="0" smtClean="0"/>
              <a:t>構築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 </a:t>
            </a:r>
            <a:r>
              <a:rPr lang="en-US" altLang="ja-JP" dirty="0" smtClean="0"/>
              <a:t>3-2 </a:t>
            </a:r>
            <a:r>
              <a:rPr lang="ja-JP" altLang="en-US" dirty="0" smtClean="0"/>
              <a:t>オフセット平面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4863168" y="797857"/>
            <a:ext cx="3596388" cy="6116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4863168" y="906810"/>
            <a:ext cx="38128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構築の中のオフセット平面を押す</a:t>
            </a:r>
            <a:endParaRPr kumimoji="1" lang="en-US" altLang="ja-JP" sz="2000" dirty="0" smtClean="0"/>
          </a:p>
        </p:txBody>
      </p:sp>
      <p:cxnSp>
        <p:nvCxnSpPr>
          <p:cNvPr id="12" name="直線コネクタ 11"/>
          <p:cNvCxnSpPr>
            <a:stCxn id="9" idx="0"/>
          </p:cNvCxnSpPr>
          <p:nvPr/>
        </p:nvCxnSpPr>
        <p:spPr>
          <a:xfrm flipV="1">
            <a:off x="1943401" y="3540641"/>
            <a:ext cx="2445488" cy="115756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図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471" y="4698210"/>
            <a:ext cx="1913860" cy="634039"/>
          </a:xfrm>
          <a:prstGeom prst="rect">
            <a:avLst/>
          </a:prstGeom>
        </p:spPr>
      </p:pic>
      <p:sp>
        <p:nvSpPr>
          <p:cNvPr id="20" name="テキスト ボックス 19"/>
          <p:cNvSpPr txBox="1"/>
          <p:nvPr/>
        </p:nvSpPr>
        <p:spPr>
          <a:xfrm>
            <a:off x="1219485" y="4773765"/>
            <a:ext cx="1810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面をクリック</a:t>
            </a:r>
            <a:endParaRPr kumimoji="1" lang="en-US" altLang="ja-JP" sz="2000" dirty="0" smtClean="0"/>
          </a:p>
        </p:txBody>
      </p:sp>
      <p:sp>
        <p:nvSpPr>
          <p:cNvPr id="25" name="角丸四角形 24"/>
          <p:cNvSpPr/>
          <p:nvPr/>
        </p:nvSpPr>
        <p:spPr>
          <a:xfrm>
            <a:off x="5256027" y="2250615"/>
            <a:ext cx="2994838" cy="171262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/>
          <p:cNvCxnSpPr>
            <a:stCxn id="30" idx="0"/>
            <a:endCxn id="25" idx="2"/>
          </p:cNvCxnSpPr>
          <p:nvPr/>
        </p:nvCxnSpPr>
        <p:spPr>
          <a:xfrm flipV="1">
            <a:off x="6689651" y="3689498"/>
            <a:ext cx="63795" cy="100871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/>
          <p:cNvSpPr/>
          <p:nvPr/>
        </p:nvSpPr>
        <p:spPr>
          <a:xfrm>
            <a:off x="5256027" y="4698210"/>
            <a:ext cx="2867248" cy="6340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5502728" y="4803995"/>
            <a:ext cx="2748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良ければ</a:t>
            </a:r>
            <a:r>
              <a:rPr kumimoji="1" lang="en-US" altLang="ja-JP" sz="2000" dirty="0" smtClean="0"/>
              <a:t>OK</a:t>
            </a:r>
            <a:r>
              <a:rPr kumimoji="1" lang="ja-JP" altLang="en-US" sz="2000" dirty="0" smtClean="0"/>
              <a:t>を押す</a:t>
            </a:r>
            <a:endParaRPr kumimoji="1" lang="en-US" altLang="ja-JP" sz="2000" dirty="0" smtClean="0"/>
          </a:p>
        </p:txBody>
      </p:sp>
    </p:spTree>
    <p:extLst>
      <p:ext uri="{BB962C8B-B14F-4D97-AF65-F5344CB8AC3E}">
        <p14:creationId xmlns:p14="http://schemas.microsoft.com/office/powerpoint/2010/main" val="1365615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11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ja-JP" dirty="0" smtClean="0"/>
              <a:t>4. </a:t>
            </a:r>
            <a:r>
              <a:rPr lang="ja-JP" altLang="en-US" dirty="0" smtClean="0"/>
              <a:t>アセンブリ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/>
              <a:t> </a:t>
            </a:r>
            <a:r>
              <a:rPr lang="en-US" altLang="ja-JP" dirty="0" smtClean="0"/>
              <a:t>4-1 </a:t>
            </a:r>
            <a:r>
              <a:rPr lang="ja-JP" altLang="en-US" dirty="0" smtClean="0"/>
              <a:t>アセンブリとは</a:t>
            </a:r>
            <a:endParaRPr kumimoji="1" lang="ja-JP" altLang="en-US" dirty="0"/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1143378" y="1521776"/>
            <a:ext cx="40665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/>
              <a:t>組立品</a:t>
            </a:r>
            <a:r>
              <a:rPr lang="ja-JP" altLang="en-US" sz="2800" dirty="0"/>
              <a:t>→</a:t>
            </a:r>
            <a:r>
              <a:rPr lang="ja-JP" altLang="en-US" sz="2800" dirty="0" smtClean="0"/>
              <a:t> </a:t>
            </a:r>
            <a:r>
              <a:rPr lang="ja-JP" altLang="en-US" sz="2800" dirty="0"/>
              <a:t>「アセンブリ</a:t>
            </a:r>
            <a:r>
              <a:rPr lang="ja-JP" altLang="en-US" sz="2800" dirty="0" smtClean="0"/>
              <a:t>」</a:t>
            </a:r>
            <a:endParaRPr kumimoji="1" lang="en-US" altLang="ja-JP" sz="3200" dirty="0" smtClean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615" y="2225020"/>
            <a:ext cx="4832941" cy="361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03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88" y="1585223"/>
            <a:ext cx="7878726" cy="4199782"/>
          </a:xfrm>
          <a:prstGeom prst="rect">
            <a:avLst/>
          </a:prstGeom>
        </p:spPr>
      </p:pic>
      <p:sp>
        <p:nvSpPr>
          <p:cNvPr id="35" name="正方形/長方形 34"/>
          <p:cNvSpPr/>
          <p:nvPr/>
        </p:nvSpPr>
        <p:spPr>
          <a:xfrm>
            <a:off x="184913" y="4336353"/>
            <a:ext cx="2451961" cy="9586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12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ja-JP" dirty="0" smtClean="0"/>
              <a:t>4. </a:t>
            </a:r>
            <a:r>
              <a:rPr lang="ja-JP" altLang="en-US" dirty="0" smtClean="0"/>
              <a:t>アセンブリ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en-US" altLang="ja-JP" dirty="0" smtClean="0"/>
              <a:t> </a:t>
            </a:r>
            <a:r>
              <a:rPr lang="en-US" altLang="ja-JP" dirty="0" smtClean="0"/>
              <a:t>4-2 </a:t>
            </a:r>
            <a:r>
              <a:rPr lang="ja-JP" altLang="en-US" dirty="0" smtClean="0"/>
              <a:t>アセンブリの基本操作</a:t>
            </a:r>
            <a:endParaRPr kumimoji="1" lang="ja-JP" altLang="en-US" dirty="0"/>
          </a:p>
        </p:txBody>
      </p:sp>
      <p:sp>
        <p:nvSpPr>
          <p:cNvPr id="25" name="角丸四角形 24"/>
          <p:cNvSpPr/>
          <p:nvPr/>
        </p:nvSpPr>
        <p:spPr>
          <a:xfrm>
            <a:off x="3221665" y="1920930"/>
            <a:ext cx="946298" cy="5458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/>
          <p:cNvCxnSpPr>
            <a:stCxn id="30" idx="0"/>
            <a:endCxn id="25" idx="3"/>
          </p:cNvCxnSpPr>
          <p:nvPr/>
        </p:nvCxnSpPr>
        <p:spPr>
          <a:xfrm flipH="1" flipV="1">
            <a:off x="4167963" y="2193842"/>
            <a:ext cx="3290893" cy="8235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/>
          <p:cNvSpPr/>
          <p:nvPr/>
        </p:nvSpPr>
        <p:spPr>
          <a:xfrm>
            <a:off x="6025232" y="3017417"/>
            <a:ext cx="2867248" cy="6676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5502728" y="4803995"/>
            <a:ext cx="2748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良ければ</a:t>
            </a:r>
            <a:r>
              <a:rPr kumimoji="1" lang="en-US" altLang="ja-JP" sz="2000" dirty="0" smtClean="0"/>
              <a:t>OK</a:t>
            </a:r>
            <a:r>
              <a:rPr kumimoji="1" lang="ja-JP" altLang="en-US" sz="2000" dirty="0" smtClean="0"/>
              <a:t>を押す</a:t>
            </a:r>
            <a:endParaRPr kumimoji="1" lang="en-US" altLang="ja-JP" sz="2000" dirty="0" smtClean="0"/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356191" y="4496219"/>
            <a:ext cx="33386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コンポーネントを</a:t>
            </a:r>
            <a:endParaRPr kumimoji="1" lang="en-US" altLang="ja-JP" sz="2000" dirty="0" smtClean="0"/>
          </a:p>
          <a:p>
            <a:r>
              <a:rPr kumimoji="1" lang="ja-JP" altLang="en-US" sz="2000" dirty="0" smtClean="0"/>
              <a:t>用意する</a:t>
            </a:r>
            <a:endParaRPr kumimoji="1" lang="ja-JP" altLang="en-US" sz="2000" dirty="0"/>
          </a:p>
        </p:txBody>
      </p:sp>
      <p:sp>
        <p:nvSpPr>
          <p:cNvPr id="33" name="角丸四角形 32"/>
          <p:cNvSpPr/>
          <p:nvPr/>
        </p:nvSpPr>
        <p:spPr>
          <a:xfrm>
            <a:off x="811617" y="3320020"/>
            <a:ext cx="1272363" cy="54582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/>
          <p:cNvSpPr txBox="1"/>
          <p:nvPr/>
        </p:nvSpPr>
        <p:spPr>
          <a:xfrm>
            <a:off x="6184189" y="3017417"/>
            <a:ext cx="33386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 smtClean="0"/>
              <a:t>アセンブリの中にある</a:t>
            </a:r>
            <a:endParaRPr lang="en-US" altLang="ja-JP" sz="2000" dirty="0" smtClean="0"/>
          </a:p>
          <a:p>
            <a:r>
              <a:rPr lang="ja-JP" altLang="en-US" sz="2000" dirty="0" smtClean="0"/>
              <a:t>ジョイントを押す</a:t>
            </a:r>
            <a:endParaRPr kumimoji="1" lang="ja-JP" altLang="en-US" sz="2000" dirty="0"/>
          </a:p>
        </p:txBody>
      </p:sp>
      <p:cxnSp>
        <p:nvCxnSpPr>
          <p:cNvPr id="36" name="直線コネクタ 35"/>
          <p:cNvCxnSpPr>
            <a:stCxn id="35" idx="0"/>
            <a:endCxn id="33" idx="2"/>
          </p:cNvCxnSpPr>
          <p:nvPr/>
        </p:nvCxnSpPr>
        <p:spPr>
          <a:xfrm flipV="1">
            <a:off x="1410894" y="3865844"/>
            <a:ext cx="36905" cy="4705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0620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04" y="1568185"/>
            <a:ext cx="8038214" cy="4242625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13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ja-JP" dirty="0" smtClean="0"/>
              <a:t>4. </a:t>
            </a:r>
            <a:r>
              <a:rPr lang="ja-JP" altLang="en-US" dirty="0" smtClean="0"/>
              <a:t>アセンブリ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en-US" altLang="ja-JP" dirty="0" smtClean="0"/>
              <a:t> </a:t>
            </a:r>
            <a:r>
              <a:rPr lang="en-US" altLang="ja-JP" dirty="0" smtClean="0"/>
              <a:t>4-2 </a:t>
            </a:r>
            <a:r>
              <a:rPr lang="ja-JP" altLang="en-US" dirty="0" smtClean="0"/>
              <a:t>アセンブリの基本操作</a:t>
            </a:r>
            <a:endParaRPr kumimoji="1" lang="ja-JP" altLang="en-US" dirty="0"/>
          </a:p>
        </p:txBody>
      </p:sp>
      <p:sp>
        <p:nvSpPr>
          <p:cNvPr id="25" name="角丸四角形 24"/>
          <p:cNvSpPr/>
          <p:nvPr/>
        </p:nvSpPr>
        <p:spPr>
          <a:xfrm>
            <a:off x="6400799" y="2250615"/>
            <a:ext cx="2179675" cy="212999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/>
          <p:cNvCxnSpPr>
            <a:stCxn id="30" idx="0"/>
            <a:endCxn id="25" idx="2"/>
          </p:cNvCxnSpPr>
          <p:nvPr/>
        </p:nvCxnSpPr>
        <p:spPr>
          <a:xfrm flipV="1">
            <a:off x="7026482" y="4380614"/>
            <a:ext cx="464155" cy="21894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/>
          <p:cNvSpPr/>
          <p:nvPr/>
        </p:nvSpPr>
        <p:spPr>
          <a:xfrm>
            <a:off x="5472489" y="4599562"/>
            <a:ext cx="3107985" cy="8040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5502728" y="4803995"/>
            <a:ext cx="3173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 smtClean="0"/>
              <a:t>コンポーネントを選択する</a:t>
            </a:r>
            <a:endParaRPr kumimoji="1" lang="en-US" altLang="ja-JP" sz="2000" dirty="0" smtClean="0"/>
          </a:p>
        </p:txBody>
      </p:sp>
    </p:spTree>
    <p:extLst>
      <p:ext uri="{BB962C8B-B14F-4D97-AF65-F5344CB8AC3E}">
        <p14:creationId xmlns:p14="http://schemas.microsoft.com/office/powerpoint/2010/main" val="46833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76" y="1743604"/>
            <a:ext cx="7761767" cy="4163865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14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ja-JP" dirty="0" smtClean="0"/>
              <a:t>4. </a:t>
            </a:r>
            <a:r>
              <a:rPr lang="ja-JP" altLang="en-US" dirty="0" smtClean="0"/>
              <a:t>アセンブリ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en-US" altLang="ja-JP" dirty="0" smtClean="0"/>
              <a:t> </a:t>
            </a:r>
            <a:r>
              <a:rPr lang="en-US" altLang="ja-JP" dirty="0" smtClean="0"/>
              <a:t>4-2 </a:t>
            </a:r>
            <a:r>
              <a:rPr lang="ja-JP" altLang="en-US" dirty="0" smtClean="0"/>
              <a:t>アセンブリの基本操作</a:t>
            </a:r>
            <a:endParaRPr kumimoji="1" lang="ja-JP" altLang="en-US" dirty="0"/>
          </a:p>
        </p:txBody>
      </p:sp>
      <p:sp>
        <p:nvSpPr>
          <p:cNvPr id="25" name="角丸四角形 24"/>
          <p:cNvSpPr/>
          <p:nvPr/>
        </p:nvSpPr>
        <p:spPr>
          <a:xfrm>
            <a:off x="6230679" y="2250615"/>
            <a:ext cx="2126512" cy="321452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/>
          <p:cNvCxnSpPr>
            <a:stCxn id="30" idx="3"/>
            <a:endCxn id="25" idx="1"/>
          </p:cNvCxnSpPr>
          <p:nvPr/>
        </p:nvCxnSpPr>
        <p:spPr>
          <a:xfrm>
            <a:off x="5128089" y="2651938"/>
            <a:ext cx="1102590" cy="120593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29"/>
          <p:cNvSpPr/>
          <p:nvPr/>
        </p:nvSpPr>
        <p:spPr>
          <a:xfrm>
            <a:off x="2260841" y="2168200"/>
            <a:ext cx="2867248" cy="967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2529852" y="2320938"/>
            <a:ext cx="23292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モーションを決め</a:t>
            </a:r>
            <a:endParaRPr lang="en-US" altLang="ja-JP" sz="2000" dirty="0"/>
          </a:p>
          <a:p>
            <a:r>
              <a:rPr lang="ja-JP" altLang="en-US" sz="2000" dirty="0"/>
              <a:t>良ければ</a:t>
            </a:r>
            <a:r>
              <a:rPr lang="en-US" altLang="ja-JP" sz="2000" dirty="0"/>
              <a:t>OK</a:t>
            </a:r>
            <a:r>
              <a:rPr lang="ja-JP" altLang="en-US" sz="2000" dirty="0"/>
              <a:t>を押す</a:t>
            </a:r>
            <a:endParaRPr lang="en-US" altLang="ja-JP" sz="2000" dirty="0"/>
          </a:p>
          <a:p>
            <a:endParaRPr kumimoji="1" lang="en-US" altLang="ja-JP" sz="2000" dirty="0" smtClean="0"/>
          </a:p>
        </p:txBody>
      </p:sp>
    </p:spTree>
    <p:extLst>
      <p:ext uri="{BB962C8B-B14F-4D97-AF65-F5344CB8AC3E}">
        <p14:creationId xmlns:p14="http://schemas.microsoft.com/office/powerpoint/2010/main" val="1154929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15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ja-JP" dirty="0" smtClean="0"/>
              <a:t>4. </a:t>
            </a:r>
            <a:r>
              <a:rPr lang="ja-JP" altLang="en-US" dirty="0" smtClean="0"/>
              <a:t>アセンブリ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en-US" altLang="ja-JP" dirty="0" smtClean="0"/>
              <a:t> </a:t>
            </a:r>
            <a:r>
              <a:rPr lang="en-US" altLang="ja-JP" dirty="0" smtClean="0"/>
              <a:t>4-2 </a:t>
            </a:r>
            <a:r>
              <a:rPr lang="ja-JP" altLang="en-US" dirty="0" smtClean="0"/>
              <a:t>アセンブリの基本操作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702" y="1441967"/>
            <a:ext cx="6183774" cy="440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4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16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441083" y="321416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/>
              <a:t>課題：ペンケースを作成せよ</a:t>
            </a:r>
            <a:endParaRPr kumimoji="1" lang="ja-JP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625" y="3041350"/>
            <a:ext cx="4225563" cy="2924138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8" y="3034128"/>
            <a:ext cx="4107170" cy="293136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479178" y="1348553"/>
            <a:ext cx="74336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/>
              <a:t>・ケースをデザインし、コンポーネントをし、</a:t>
            </a:r>
            <a:endParaRPr lang="en-US" altLang="ja-JP" sz="2800" dirty="0" smtClean="0"/>
          </a:p>
          <a:p>
            <a:r>
              <a:rPr lang="ja-JP" altLang="en-US" sz="2800" dirty="0" smtClean="0"/>
              <a:t>　アセンブリまで済ませること</a:t>
            </a:r>
            <a:endParaRPr lang="en-US" altLang="ja-JP" sz="2800" dirty="0" smtClean="0"/>
          </a:p>
          <a:p>
            <a:r>
              <a:rPr lang="ja-JP" altLang="en-US" sz="2800" dirty="0" smtClean="0"/>
              <a:t>・今回は寸法は指定しない</a:t>
            </a:r>
            <a:endParaRPr lang="en-US" altLang="ja-JP" sz="2800" dirty="0" smtClean="0"/>
          </a:p>
          <a:p>
            <a:r>
              <a:rPr lang="ja-JP" altLang="en-US" sz="2800" dirty="0" smtClean="0"/>
              <a:t>・外観はつけなくても</a:t>
            </a:r>
            <a:r>
              <a:rPr lang="ja-JP" altLang="en-US" sz="2800" dirty="0"/>
              <a:t>良</a:t>
            </a:r>
            <a:r>
              <a:rPr lang="ja-JP" altLang="en-US" sz="2800" dirty="0" smtClean="0"/>
              <a:t>い</a:t>
            </a:r>
            <a:endParaRPr lang="en-US" altLang="ja-JP" sz="2800" dirty="0" smtClean="0"/>
          </a:p>
        </p:txBody>
      </p:sp>
    </p:spTree>
    <p:extLst>
      <p:ext uri="{BB962C8B-B14F-4D97-AF65-F5344CB8AC3E}">
        <p14:creationId xmlns:p14="http://schemas.microsoft.com/office/powerpoint/2010/main" val="1475944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64" y="1397226"/>
            <a:ext cx="7683232" cy="4571444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17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441083" y="350899"/>
            <a:ext cx="8491105" cy="1143000"/>
          </a:xfrm>
        </p:spPr>
        <p:txBody>
          <a:bodyPr>
            <a:normAutofit/>
          </a:bodyPr>
          <a:lstStyle/>
          <a:p>
            <a:pPr algn="l"/>
            <a:r>
              <a:rPr kumimoji="1" lang="ja-JP" altLang="en-US" dirty="0" smtClean="0"/>
              <a:t>解答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9560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1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558800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ja-JP" dirty="0" smtClean="0"/>
              <a:t>1. </a:t>
            </a:r>
            <a:r>
              <a:rPr kumimoji="1" lang="ja-JP" altLang="en-US" dirty="0" smtClean="0"/>
              <a:t>スケッチ・作成・修正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 </a:t>
            </a:r>
            <a:r>
              <a:rPr lang="en-US" altLang="ja-JP" dirty="0" smtClean="0"/>
              <a:t>1-1. </a:t>
            </a:r>
            <a:r>
              <a:rPr lang="ja-JP" altLang="en-US" dirty="0" smtClean="0"/>
              <a:t>スケッチ</a:t>
            </a:r>
            <a:endParaRPr kumimoji="1" lang="ja-JP" altLang="en-US" dirty="0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274563" y="1969670"/>
            <a:ext cx="9482755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 smtClean="0"/>
              <a:t>スケッチ→線分</a:t>
            </a:r>
            <a:r>
              <a:rPr lang="ja-JP" altLang="en-US" sz="3200" dirty="0"/>
              <a:t>、長方形、円、円弧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 smtClean="0"/>
              <a:t>　　　　　　　ポリゴン</a:t>
            </a:r>
            <a:r>
              <a:rPr lang="ja-JP" altLang="en-US" sz="3200" dirty="0"/>
              <a:t>、楕円、スロット</a:t>
            </a:r>
            <a:r>
              <a:rPr lang="ja-JP" altLang="en-US" sz="3200" dirty="0" smtClean="0"/>
              <a:t>、スプライン、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　　　円錐</a:t>
            </a:r>
            <a:r>
              <a:rPr lang="ja-JP" altLang="en-US" sz="3200" dirty="0"/>
              <a:t>曲線、点、</a:t>
            </a:r>
            <a:r>
              <a:rPr lang="ja-JP" altLang="en-US" sz="3200" dirty="0" smtClean="0"/>
              <a:t>テキスト、</a:t>
            </a:r>
            <a:r>
              <a:rPr lang="ja-JP" altLang="en-US" sz="3200" dirty="0"/>
              <a:t>フィレット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　　　トリム</a:t>
            </a:r>
            <a:r>
              <a:rPr lang="ja-JP" altLang="en-US" sz="3200" dirty="0"/>
              <a:t>、延長、破断、スケッチの尺度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　　　オフセット</a:t>
            </a:r>
            <a:r>
              <a:rPr lang="ja-JP" altLang="en-US" sz="3200" dirty="0"/>
              <a:t>、ミラー、円形状パターン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　　　短形状</a:t>
            </a:r>
            <a:r>
              <a:rPr lang="ja-JP" altLang="en-US" sz="3200" dirty="0"/>
              <a:t>パターン、</a:t>
            </a:r>
            <a:r>
              <a:rPr lang="ja-JP" altLang="en-US" sz="3200" dirty="0" smtClean="0"/>
              <a:t>プロジェクト、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　　　スケッチ</a:t>
            </a:r>
            <a:r>
              <a:rPr lang="ja-JP" altLang="en-US" sz="3200" dirty="0"/>
              <a:t>寸法</a:t>
            </a:r>
            <a:endParaRPr lang="en-US" altLang="ja-JP" sz="3200" dirty="0"/>
          </a:p>
          <a:p>
            <a:endParaRPr lang="en-US" altLang="ja-JP" sz="3200" dirty="0"/>
          </a:p>
          <a:p>
            <a:r>
              <a:rPr kumimoji="1" lang="ja-JP" altLang="en-US" sz="2000" dirty="0" smtClean="0"/>
              <a:t>　　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3210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2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692614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ja-JP" dirty="0" smtClean="0"/>
              <a:t>1. </a:t>
            </a:r>
            <a:r>
              <a:rPr kumimoji="1" lang="ja-JP" altLang="en-US" dirty="0" smtClean="0"/>
              <a:t>スケッチ・作成・修正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 </a:t>
            </a:r>
            <a:r>
              <a:rPr lang="en-US" altLang="ja-JP" dirty="0" smtClean="0"/>
              <a:t>1-2. </a:t>
            </a:r>
            <a:r>
              <a:rPr lang="ja-JP" altLang="en-US" dirty="0"/>
              <a:t>作成</a:t>
            </a:r>
            <a:endParaRPr kumimoji="1" lang="ja-JP" altLang="en-US" dirty="0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312234" y="2056530"/>
            <a:ext cx="956081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/>
              <a:t>作成→新規コンポーネント、派生、押し出し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回転</a:t>
            </a:r>
            <a:r>
              <a:rPr lang="ja-JP" altLang="en-US" sz="3200" dirty="0"/>
              <a:t>、スイープ、ロフト、リブ、ウェブ、</a:t>
            </a:r>
            <a:r>
              <a:rPr lang="ja-JP" altLang="en-US" sz="3200" dirty="0" smtClean="0"/>
              <a:t>穴、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ねじ</a:t>
            </a:r>
            <a:r>
              <a:rPr lang="ja-JP" altLang="en-US" sz="3200" dirty="0"/>
              <a:t>、直方体、円柱、球、トーラス、コイル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パイプ</a:t>
            </a:r>
            <a:r>
              <a:rPr lang="ja-JP" altLang="en-US" sz="3200" dirty="0"/>
              <a:t>、パターン、ミラー、厚み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境界</a:t>
            </a:r>
            <a:r>
              <a:rPr lang="ja-JP" altLang="en-US" sz="3200" dirty="0"/>
              <a:t>塗り潰し</a:t>
            </a:r>
            <a:r>
              <a:rPr lang="ja-JP" altLang="en-US" sz="3200" dirty="0" smtClean="0"/>
              <a:t>、フォーム</a:t>
            </a:r>
            <a:r>
              <a:rPr lang="ja-JP" altLang="en-US" sz="3200" dirty="0"/>
              <a:t>を作成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基</a:t>
            </a:r>
            <a:r>
              <a:rPr lang="ja-JP" altLang="en-US" sz="3200" dirty="0"/>
              <a:t>準フューチャを作成</a:t>
            </a:r>
            <a:r>
              <a:rPr lang="ja-JP" altLang="en-US" sz="3200" dirty="0" smtClean="0"/>
              <a:t>、メッシュ</a:t>
            </a:r>
            <a:r>
              <a:rPr lang="ja-JP" altLang="en-US" sz="3200" dirty="0"/>
              <a:t>を作成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</a:t>
            </a:r>
            <a:r>
              <a:rPr lang="en-US" altLang="ja-JP" sz="3200" dirty="0" smtClean="0"/>
              <a:t>PCB</a:t>
            </a:r>
            <a:r>
              <a:rPr lang="ja-JP" altLang="en-US" sz="3200" dirty="0"/>
              <a:t>を作成</a:t>
            </a:r>
            <a:endParaRPr lang="en-US" altLang="ja-JP" sz="3200" dirty="0"/>
          </a:p>
          <a:p>
            <a:r>
              <a:rPr kumimoji="1" lang="ja-JP" altLang="en-US" sz="3200" dirty="0" smtClean="0"/>
              <a:t>　　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359771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3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692614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ja-JP" dirty="0" smtClean="0"/>
              <a:t>1. </a:t>
            </a:r>
            <a:r>
              <a:rPr kumimoji="1" lang="ja-JP" altLang="en-US" dirty="0" smtClean="0"/>
              <a:t>スケッチ・作成・修正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 </a:t>
            </a:r>
            <a:r>
              <a:rPr lang="en-US" altLang="ja-JP" dirty="0" smtClean="0"/>
              <a:t>1-3. </a:t>
            </a:r>
            <a:r>
              <a:rPr lang="ja-JP" altLang="en-US" dirty="0"/>
              <a:t>修正</a:t>
            </a:r>
            <a:endParaRPr kumimoji="1" lang="ja-JP" altLang="en-US" dirty="0"/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84913" y="2190345"/>
            <a:ext cx="956081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/>
              <a:t>修正→プレス</a:t>
            </a:r>
            <a:r>
              <a:rPr lang="en-US" altLang="ja-JP" sz="3200" dirty="0"/>
              <a:t>/</a:t>
            </a:r>
            <a:r>
              <a:rPr lang="ja-JP" altLang="en-US" sz="3200" dirty="0"/>
              <a:t>プル、フィレット、面取り、シェル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勾配</a:t>
            </a:r>
            <a:r>
              <a:rPr lang="ja-JP" altLang="en-US" sz="3200" dirty="0"/>
              <a:t>、尺度、結合、面を置換、面を分割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ボディ</a:t>
            </a:r>
            <a:r>
              <a:rPr lang="ja-JP" altLang="en-US" sz="3200" dirty="0"/>
              <a:t>を分解、シェルを分解、移動</a:t>
            </a:r>
            <a:r>
              <a:rPr lang="en-US" altLang="ja-JP" sz="3200" dirty="0"/>
              <a:t>/</a:t>
            </a:r>
            <a:r>
              <a:rPr lang="ja-JP" altLang="en-US" sz="3200" dirty="0"/>
              <a:t>コピー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位置</a:t>
            </a:r>
            <a:r>
              <a:rPr lang="ja-JP" altLang="en-US" sz="3200" dirty="0"/>
              <a:t>合わせ、物理マテリアル、外観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マテリアル</a:t>
            </a:r>
            <a:r>
              <a:rPr lang="ja-JP" altLang="en-US" sz="3200" dirty="0"/>
              <a:t>管理、削除、すべて計算</a:t>
            </a:r>
            <a:r>
              <a:rPr lang="ja-JP" altLang="en-US" sz="3200" dirty="0" smtClean="0"/>
              <a:t>、</a:t>
            </a:r>
            <a:endParaRPr lang="en-US" altLang="ja-JP" sz="3200" dirty="0" smtClean="0"/>
          </a:p>
          <a:p>
            <a:r>
              <a:rPr lang="ja-JP" altLang="en-US" sz="3200" dirty="0"/>
              <a:t>　</a:t>
            </a:r>
            <a:r>
              <a:rPr lang="ja-JP" altLang="en-US" sz="3200" dirty="0" smtClean="0"/>
              <a:t>　　　パラメータ変更</a:t>
            </a:r>
            <a:r>
              <a:rPr kumimoji="1" lang="ja-JP" altLang="en-US" sz="3200" dirty="0" smtClean="0"/>
              <a:t>　　</a:t>
            </a:r>
            <a:endParaRPr kumimoji="1"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11076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4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655676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ja-JP" dirty="0" smtClean="0"/>
              <a:t>2. </a:t>
            </a:r>
            <a:r>
              <a:rPr kumimoji="1" lang="ja-JP" altLang="en-US" dirty="0" smtClean="0"/>
              <a:t>コンポーネント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en-US" altLang="ja-JP" dirty="0" smtClean="0"/>
              <a:t> </a:t>
            </a:r>
            <a:r>
              <a:rPr lang="en-US" altLang="ja-JP" dirty="0" smtClean="0"/>
              <a:t>2-1 </a:t>
            </a:r>
            <a:r>
              <a:rPr lang="ja-JP" altLang="en-US" dirty="0" smtClean="0"/>
              <a:t>コンポーネントとは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184913" y="2721936"/>
            <a:ext cx="88527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/>
              <a:t>ボディ</a:t>
            </a:r>
            <a:r>
              <a:rPr lang="ja-JP" altLang="en-US" sz="2800" dirty="0"/>
              <a:t>だけではなく、ボディを作るために書いたスケッチ</a:t>
            </a:r>
            <a:r>
              <a:rPr lang="ja-JP" altLang="en-US" sz="2800" dirty="0" smtClean="0"/>
              <a:t>、他</a:t>
            </a:r>
            <a:r>
              <a:rPr lang="ja-JP" altLang="en-US" sz="2800" dirty="0"/>
              <a:t>のコンポーネントやコンポーネント同士のつながり方</a:t>
            </a:r>
            <a:r>
              <a:rPr lang="ja-JP" altLang="en-US" sz="2800" dirty="0" smtClean="0"/>
              <a:t>を決める</a:t>
            </a:r>
            <a:r>
              <a:rPr lang="ja-JP" altLang="en-US" sz="2800" dirty="0"/>
              <a:t>ジョイントの内容など</a:t>
            </a:r>
            <a:r>
              <a:rPr lang="ja-JP" altLang="en-US" sz="2800" dirty="0" smtClean="0"/>
              <a:t>、およそ</a:t>
            </a:r>
            <a:r>
              <a:rPr lang="ja-JP" altLang="en-US" sz="2800" dirty="0"/>
              <a:t>デザイン内に含まれるすべての情報を一つ</a:t>
            </a:r>
            <a:r>
              <a:rPr lang="ja-JP" altLang="en-US" sz="2800" dirty="0" smtClean="0"/>
              <a:t>にまとめて</a:t>
            </a:r>
            <a:r>
              <a:rPr lang="ja-JP" altLang="en-US" sz="2800" dirty="0"/>
              <a:t>管理するための単位</a:t>
            </a:r>
            <a:endParaRPr kumimoji="1" lang="en-US" altLang="ja-JP" sz="2800" dirty="0" smtClean="0"/>
          </a:p>
        </p:txBody>
      </p:sp>
    </p:spTree>
    <p:extLst>
      <p:ext uri="{BB962C8B-B14F-4D97-AF65-F5344CB8AC3E}">
        <p14:creationId xmlns:p14="http://schemas.microsoft.com/office/powerpoint/2010/main" val="349521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図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72" y="1569605"/>
            <a:ext cx="7935550" cy="4531049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2636874" y="1842094"/>
            <a:ext cx="1526691" cy="57653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stCxn id="4" idx="2"/>
            <a:endCxn id="16" idx="1"/>
          </p:cNvCxnSpPr>
          <p:nvPr/>
        </p:nvCxnSpPr>
        <p:spPr>
          <a:xfrm>
            <a:off x="3400220" y="2418626"/>
            <a:ext cx="1836282" cy="141650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ja-JP" dirty="0" smtClean="0"/>
              <a:t>2. </a:t>
            </a:r>
            <a:r>
              <a:rPr kumimoji="1" lang="ja-JP" altLang="en-US" dirty="0" smtClean="0"/>
              <a:t>コンポーネント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/>
              <a:t>　</a:t>
            </a:r>
            <a:r>
              <a:rPr lang="en-US" altLang="ja-JP" dirty="0" smtClean="0"/>
              <a:t>2-2 </a:t>
            </a:r>
            <a:r>
              <a:rPr lang="ja-JP" altLang="en-US" dirty="0" smtClean="0"/>
              <a:t>新規コンポーネント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5236502" y="3233895"/>
            <a:ext cx="3337220" cy="1202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271483" y="3495499"/>
            <a:ext cx="3487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作成またはアセンブリの中にある</a:t>
            </a:r>
            <a:endParaRPr kumimoji="1" lang="en-US" altLang="ja-JP" dirty="0" smtClean="0"/>
          </a:p>
          <a:p>
            <a:r>
              <a:rPr lang="ja-JP" altLang="en-US" dirty="0" smtClean="0"/>
              <a:t>新規コンポーネントを押す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13002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72" y="1533101"/>
            <a:ext cx="7619584" cy="4364268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5738145" y="2484753"/>
            <a:ext cx="2568742" cy="166753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stCxn id="4" idx="1"/>
            <a:endCxn id="16" idx="3"/>
          </p:cNvCxnSpPr>
          <p:nvPr/>
        </p:nvCxnSpPr>
        <p:spPr>
          <a:xfrm flipH="1">
            <a:off x="4189228" y="3318520"/>
            <a:ext cx="1548917" cy="118034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241451" y="278942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ja-JP" dirty="0" smtClean="0"/>
              <a:t>2. </a:t>
            </a:r>
            <a:r>
              <a:rPr kumimoji="1" lang="ja-JP" altLang="en-US" dirty="0" smtClean="0"/>
              <a:t>コンポーネント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dirty="0" smtClean="0"/>
              <a:t>2-2 </a:t>
            </a:r>
            <a:r>
              <a:rPr lang="ja-JP" altLang="en-US" dirty="0" smtClean="0"/>
              <a:t>新規コンポーネント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620064" y="3897630"/>
            <a:ext cx="3569164" cy="1202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20064" y="3974170"/>
            <a:ext cx="34875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「ボディから」を選択し、</a:t>
            </a:r>
            <a:endParaRPr kumimoji="1" lang="en-US" altLang="ja-JP" dirty="0" smtClean="0"/>
          </a:p>
          <a:p>
            <a:r>
              <a:rPr lang="ja-JP" altLang="en-US" dirty="0" smtClean="0"/>
              <a:t>コンポーネントする対象のボディを選択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40118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245" y="1568073"/>
            <a:ext cx="7907311" cy="4514926"/>
          </a:xfrm>
          <a:prstGeom prst="rect">
            <a:avLst/>
          </a:prstGeom>
        </p:spPr>
      </p:pic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4" name="角丸四角形 3"/>
          <p:cNvSpPr/>
          <p:nvPr/>
        </p:nvSpPr>
        <p:spPr>
          <a:xfrm>
            <a:off x="829340" y="3136058"/>
            <a:ext cx="1199756" cy="39395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>
            <a:stCxn id="4" idx="3"/>
            <a:endCxn id="16" idx="1"/>
          </p:cNvCxnSpPr>
          <p:nvPr/>
        </p:nvCxnSpPr>
        <p:spPr>
          <a:xfrm>
            <a:off x="2029096" y="3333034"/>
            <a:ext cx="1573776" cy="112914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ja-JP" dirty="0" smtClean="0"/>
              <a:t>2. </a:t>
            </a:r>
            <a:r>
              <a:rPr kumimoji="1" lang="ja-JP" altLang="en-US" dirty="0" smtClean="0"/>
              <a:t>コンポーネント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 </a:t>
            </a:r>
            <a:r>
              <a:rPr lang="en-US" altLang="ja-JP" dirty="0" smtClean="0"/>
              <a:t>2-2 </a:t>
            </a:r>
            <a:r>
              <a:rPr lang="ja-JP" altLang="en-US" dirty="0" smtClean="0"/>
              <a:t>新規コンポーネント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3602872" y="3860945"/>
            <a:ext cx="4733053" cy="1202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3629023" y="4139014"/>
            <a:ext cx="491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コンポーネントする対象のボディを右クリックし、</a:t>
            </a:r>
            <a:endParaRPr kumimoji="1" lang="en-US" altLang="ja-JP" dirty="0" smtClean="0"/>
          </a:p>
          <a:p>
            <a:r>
              <a:rPr kumimoji="1" lang="ja-JP" altLang="en-US" dirty="0" smtClean="0"/>
              <a:t>新規コンポーネントを選択する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3644811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771DD-1C36-4C0E-8F46-8E8365032EC7}" type="slidenum">
              <a:rPr kumimoji="1" lang="ja-JP" altLang="en-US" smtClean="0"/>
              <a:t>8</a:t>
            </a:fld>
            <a:endParaRPr kumimoji="1" lang="ja-JP" altLang="en-US"/>
          </a:p>
        </p:txBody>
      </p:sp>
      <p:cxnSp>
        <p:nvCxnSpPr>
          <p:cNvPr id="11" name="直線コネクタ 10"/>
          <p:cNvCxnSpPr/>
          <p:nvPr/>
        </p:nvCxnSpPr>
        <p:spPr>
          <a:xfrm>
            <a:off x="3522133" y="558800"/>
            <a:ext cx="25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タイトル 1"/>
          <p:cNvSpPr>
            <a:spLocks noGrp="1"/>
          </p:cNvSpPr>
          <p:nvPr>
            <p:ph type="title"/>
          </p:nvPr>
        </p:nvSpPr>
        <p:spPr>
          <a:xfrm>
            <a:off x="184913" y="198753"/>
            <a:ext cx="8491105" cy="1143000"/>
          </a:xfrm>
        </p:spPr>
        <p:txBody>
          <a:bodyPr>
            <a:normAutofit fontScale="90000"/>
          </a:bodyPr>
          <a:lstStyle/>
          <a:p>
            <a:pPr algn="l"/>
            <a:r>
              <a:rPr kumimoji="1" lang="en-US" altLang="ja-JP" dirty="0" smtClean="0"/>
              <a:t>3. </a:t>
            </a:r>
            <a:r>
              <a:rPr kumimoji="1" lang="ja-JP" altLang="en-US" dirty="0" smtClean="0"/>
              <a:t>構築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dirty="0" smtClean="0"/>
              <a:t> </a:t>
            </a:r>
            <a:r>
              <a:rPr lang="en-US" altLang="ja-JP" dirty="0" smtClean="0"/>
              <a:t>3-1 </a:t>
            </a:r>
            <a:r>
              <a:rPr lang="ja-JP" altLang="en-US" dirty="0"/>
              <a:t>構築</a:t>
            </a:r>
            <a:r>
              <a:rPr lang="ja-JP" altLang="en-US" dirty="0" smtClean="0"/>
              <a:t>とは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598743" y="1521776"/>
            <a:ext cx="49162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新しく平面を作成するもの</a:t>
            </a:r>
            <a:endParaRPr kumimoji="1" lang="en-US" altLang="ja-JP" sz="3200" dirty="0" smtClean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321" y="2286574"/>
            <a:ext cx="6560288" cy="376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81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テーマ１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テーマ１" id="{92D70306-606D-4921-AE7A-336C36CE0596}" vid="{EB5FC44A-2BAB-4C2D-8B40-339D2E071570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RoDEPテーマ</Template>
  <TotalTime>2257</TotalTime>
  <Words>759</Words>
  <Application>Microsoft Office PowerPoint</Application>
  <PresentationFormat>画面に合わせる (4:3)</PresentationFormat>
  <Paragraphs>165</Paragraphs>
  <Slides>18</Slides>
  <Notes>17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2" baseType="lpstr">
      <vt:lpstr>ＭＳ Ｐゴシック</vt:lpstr>
      <vt:lpstr>Arial</vt:lpstr>
      <vt:lpstr>Calibri</vt:lpstr>
      <vt:lpstr>テーマ１</vt:lpstr>
      <vt:lpstr>Fusion360使い方⑶</vt:lpstr>
      <vt:lpstr>1. スケッチ・作成・修正  1-1. スケッチ</vt:lpstr>
      <vt:lpstr>1. スケッチ・作成・修正  1-2. 作成</vt:lpstr>
      <vt:lpstr>1. スケッチ・作成・修正  1-3. 修正</vt:lpstr>
      <vt:lpstr>2. コンポーネント  2-1 コンポーネントとは</vt:lpstr>
      <vt:lpstr>2. コンポーネント 　2-2 新規コンポーネント</vt:lpstr>
      <vt:lpstr>2. コンポーネント 2-2 新規コンポーネント</vt:lpstr>
      <vt:lpstr>2. コンポーネント  2-2 新規コンポーネント</vt:lpstr>
      <vt:lpstr>3. 構築  3-1 構築とは</vt:lpstr>
      <vt:lpstr>3. 構築  3-2 オフセット平面</vt:lpstr>
      <vt:lpstr>3. 構築  3-2 オフセット平面</vt:lpstr>
      <vt:lpstr>4. アセンブリ  4-1 アセンブリとは</vt:lpstr>
      <vt:lpstr>4. アセンブリ  4-2 アセンブリの基本操作</vt:lpstr>
      <vt:lpstr>4. アセンブリ  4-2 アセンブリの基本操作</vt:lpstr>
      <vt:lpstr>4. アセンブリ  4-2 アセンブリの基本操作</vt:lpstr>
      <vt:lpstr>4. アセンブリ  4-2 アセンブリの基本操作</vt:lpstr>
      <vt:lpstr>課題：ペンケースを作成せよ</vt:lpstr>
      <vt:lpstr>解答</vt:lpstr>
    </vt:vector>
  </TitlesOfParts>
  <Company>MouseComputer PC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Creoの使い方講習 </dc:title>
  <dc:creator>Yuya Morikami</dc:creator>
  <cp:lastModifiedBy>岩丸 直樹</cp:lastModifiedBy>
  <cp:revision>143</cp:revision>
  <dcterms:created xsi:type="dcterms:W3CDTF">2017-06-08T05:59:45Z</dcterms:created>
  <dcterms:modified xsi:type="dcterms:W3CDTF">2019-03-09T17:55:45Z</dcterms:modified>
</cp:coreProperties>
</file>

<file path=docProps/thumbnail.jpeg>
</file>